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58" r:id="rId4"/>
    <p:sldId id="260" r:id="rId5"/>
    <p:sldId id="267" r:id="rId6"/>
    <p:sldId id="259" r:id="rId7"/>
    <p:sldId id="261" r:id="rId8"/>
    <p:sldId id="268" r:id="rId9"/>
    <p:sldId id="263" r:id="rId10"/>
    <p:sldId id="264" r:id="rId11"/>
    <p:sldId id="262" r:id="rId12"/>
    <p:sldId id="269" r:id="rId13"/>
    <p:sldId id="265" r:id="rId14"/>
    <p:sldId id="266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662" autoAdjust="0"/>
  </p:normalViewPr>
  <p:slideViewPr>
    <p:cSldViewPr>
      <p:cViewPr>
        <p:scale>
          <a:sx n="66" d="100"/>
          <a:sy n="66" d="100"/>
        </p:scale>
        <p:origin x="-147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7A1245-7DC3-435A-9885-B61D93E3C7D2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86059-172D-4554-B2C6-EECD84D37F6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7A1245-7DC3-435A-9885-B61D93E3C7D2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86059-172D-4554-B2C6-EECD84D37F6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7A1245-7DC3-435A-9885-B61D93E3C7D2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86059-172D-4554-B2C6-EECD84D37F62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7A1245-7DC3-435A-9885-B61D93E3C7D2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86059-172D-4554-B2C6-EECD84D37F6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7A1245-7DC3-435A-9885-B61D93E3C7D2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86059-172D-4554-B2C6-EECD84D37F6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7A1245-7DC3-435A-9885-B61D93E3C7D2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86059-172D-4554-B2C6-EECD84D37F6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7A1245-7DC3-435A-9885-B61D93E3C7D2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86059-172D-4554-B2C6-EECD84D37F62}" type="slidenum">
              <a:rPr lang="en-GB" smtClean="0"/>
              <a:t>‹#›</a:t>
            </a:fld>
            <a:endParaRPr lang="en-GB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7A1245-7DC3-435A-9885-B61D93E3C7D2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86059-172D-4554-B2C6-EECD84D37F6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7A1245-7DC3-435A-9885-B61D93E3C7D2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86059-172D-4554-B2C6-EECD84D37F62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7A1245-7DC3-435A-9885-B61D93E3C7D2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86059-172D-4554-B2C6-EECD84D37F6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A7A1245-7DC3-435A-9885-B61D93E3C7D2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A786059-172D-4554-B2C6-EECD84D37F62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EA7A1245-7DC3-435A-9885-B61D93E3C7D2}" type="datetimeFigureOut">
              <a:rPr lang="en-GB" smtClean="0"/>
              <a:t>17/11/2018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A786059-172D-4554-B2C6-EECD84D37F62}" type="slidenum">
              <a:rPr lang="en-GB" smtClean="0"/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3608" y="692696"/>
            <a:ext cx="7340352" cy="1470025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Martha E. Rogers: Rogers's Science of Unitary Human Beings </a:t>
            </a:r>
            <a:endParaRPr lang="en-GB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2204864"/>
            <a:ext cx="6400800" cy="2279104"/>
          </a:xfrm>
        </p:spPr>
        <p:txBody>
          <a:bodyPr>
            <a:noAutofit/>
          </a:bodyPr>
          <a:lstStyle/>
          <a:p>
            <a:pPr algn="ctr">
              <a:lnSpc>
                <a:spcPct val="200000"/>
              </a:lnSpc>
            </a:pPr>
            <a:r>
              <a:rPr lang="en-GB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</a:p>
          <a:p>
            <a:pPr algn="ctr">
              <a:lnSpc>
                <a:spcPct val="200000"/>
              </a:lnSpc>
            </a:pPr>
            <a:r>
              <a:rPr lang="en-GB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Professor</a:t>
            </a:r>
          </a:p>
          <a:p>
            <a:pPr algn="ctr">
              <a:lnSpc>
                <a:spcPct val="200000"/>
              </a:lnSpc>
            </a:pPr>
            <a:r>
              <a:rPr lang="en-GB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Course</a:t>
            </a:r>
          </a:p>
          <a:p>
            <a:pPr algn="ctr">
              <a:lnSpc>
                <a:spcPct val="200000"/>
              </a:lnSpc>
            </a:pPr>
            <a:r>
              <a:rPr lang="en-GB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Date</a:t>
            </a:r>
            <a:endParaRPr lang="en-GB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935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124744"/>
            <a:ext cx="8316416" cy="4525963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According to Rogers, there was a unique body of knowledge for nursing and she set out to develop that, based on the strong belief that a true picture of human beings cannot be obtained by looking at the parts, or even the sum of the parts (Society of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Rogerian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Scholars).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Instead of a focus based on health and illness, Rogers' theory focuses on unitary human-environment mutual process (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Maliniski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, 2006).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Various scientists, philosophers, and theorists from a wide range of disciplines influenced Rogers, but none more significantly than Nightingale.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Nightingale and Rogers had similar personality and values which influenced the discipline of nursing the same way.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Rogers repeatedly identified nursing as an independent science, and was one of the first to do so.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4164777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635670"/>
          </a:xfrm>
        </p:spPr>
        <p:txBody>
          <a:bodyPr>
            <a:normAutofit/>
          </a:bodyPr>
          <a:lstStyle/>
          <a:p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Key Concepts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57201" y="1435100"/>
            <a:ext cx="2314600" cy="46910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71800" y="764704"/>
            <a:ext cx="6192688" cy="5616624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Nursing in the </a:t>
            </a:r>
            <a:r>
              <a:rPr lang="en-GB" sz="1400" i="1" dirty="0">
                <a:latin typeface="Times New Roman" pitchFamily="18" charset="0"/>
                <a:cs typeface="Times New Roman" pitchFamily="18" charset="0"/>
              </a:rPr>
              <a:t>Science of Unitary Human Beings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 contains two dimensions: </a:t>
            </a:r>
          </a:p>
          <a:p>
            <a:pPr marL="514350" lvl="0" indent="-514350">
              <a:lnSpc>
                <a:spcPct val="200000"/>
              </a:lnSpc>
              <a:buFont typeface="+mj-lt"/>
              <a:buAutoNum type="alphaLcParenR"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the science of nursing which is the knowledge specific to the field of nursing that comes from scientific research; </a:t>
            </a:r>
          </a:p>
          <a:p>
            <a:pPr marL="514350" lvl="0" indent="-514350">
              <a:lnSpc>
                <a:spcPct val="200000"/>
              </a:lnSpc>
              <a:buFont typeface="+mj-lt"/>
              <a:buAutoNum type="alphaLcParenR"/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The art of nursing - involves using the science of nursing creatively in helping better the life of patients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The basic characteristics that describe the life process of the patient are: energy field, openness, pattern, and pan dimensionality.</a:t>
            </a:r>
          </a:p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(Nursing theory.org)</a:t>
            </a:r>
          </a:p>
          <a:p>
            <a:pPr>
              <a:lnSpc>
                <a:spcPct val="21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Rogers used the term unitary to move beyond the current and common understanding of holism. Holism commonly is understood as having bio-psycho-social-cultural-spiritual parts that are inseparable and closely related. However, each dimension is still a part, and often they are viewed separately, even within a so called “holistic perspective” (Phillip, 1997).</a:t>
            </a:r>
          </a:p>
          <a:p>
            <a:pPr marL="0" lvl="0" indent="0">
              <a:lnSpc>
                <a:spcPct val="200000"/>
              </a:lnSpc>
              <a:buNone/>
            </a:pPr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endParaRPr lang="en-GB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C:\Users\Electine\Desktop\nursing-theory-martha-rogers-the-science-of-unitary-human-beings-8-63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2771800" cy="47525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0300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Key </a:t>
            </a:r>
            <a:r>
              <a:rPr lang="en-GB" sz="4000" dirty="0">
                <a:latin typeface="Times New Roman" pitchFamily="18" charset="0"/>
                <a:cs typeface="Times New Roman" pitchFamily="18" charset="0"/>
              </a:rPr>
              <a:t>Concepts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: Energy Fields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7624" y="980728"/>
            <a:ext cx="7653536" cy="5544616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Both human and environment have energy field that is open – energy can freely flow between environment and human</a:t>
            </a:r>
          </a:p>
          <a:p>
            <a:pPr>
              <a:lnSpc>
                <a:spcPct val="20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The human energy field finds itself in an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ongoing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mutual and integral process with the environmental energy field (Madrid, 1996).</a:t>
            </a:r>
          </a:p>
          <a:p>
            <a:pPr>
              <a:lnSpc>
                <a:spcPct val="20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Rogers’ defined energy fields “</a:t>
            </a:r>
            <a:r>
              <a:rPr lang="en-GB" sz="1600" i="1" dirty="0">
                <a:latin typeface="Times New Roman" pitchFamily="18" charset="0"/>
                <a:cs typeface="Times New Roman" pitchFamily="18" charset="0"/>
              </a:rPr>
              <a:t>as the fundamental unit of the living and the non-living. Field is a unifying concept. Energy signifies the dynamic nature of the field. A field is in continuous motion and is infinite”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 (Rogers, 1992). Persons and the environment are energy fields. Human beings do not have an energy field, they are an energy field. More importantly, energy fields do not have parts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92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7624" y="274638"/>
            <a:ext cx="7499176" cy="562074"/>
          </a:xfrm>
        </p:spPr>
        <p:txBody>
          <a:bodyPr>
            <a:normAutofit fontScale="90000"/>
          </a:bodyPr>
          <a:lstStyle/>
          <a:p>
            <a:pPr algn="l"/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Key </a:t>
            </a:r>
            <a:r>
              <a:rPr lang="en-GB" sz="4000" dirty="0">
                <a:latin typeface="Times New Roman" pitchFamily="18" charset="0"/>
                <a:cs typeface="Times New Roman" pitchFamily="18" charset="0"/>
              </a:rPr>
              <a:t>Concepts</a:t>
            </a:r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: Energy Fields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3247" y="1268760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Because 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energy fields have no parts, they are considered irreducible</a:t>
            </a:r>
            <a:r>
              <a:rPr lang="en-GB" sz="1600" b="1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Irreducible means that it is indivisible.</a:t>
            </a:r>
          </a:p>
          <a:p>
            <a:pPr>
              <a:lnSpc>
                <a:spcPct val="20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The idea of a human energy field is universal across virtually all cultures, from ancient time to present day. Butcher (1997) makes reference to that ancient Indian Hindu traditions that referred to </a:t>
            </a:r>
            <a:r>
              <a:rPr lang="en-GB" sz="1600" i="1" dirty="0" err="1">
                <a:latin typeface="Times New Roman" pitchFamily="18" charset="0"/>
                <a:cs typeface="Times New Roman" pitchFamily="18" charset="0"/>
              </a:rPr>
              <a:t>prana</a:t>
            </a:r>
            <a:r>
              <a:rPr lang="en-GB" sz="1600" i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as a universal energy as the basic source of all life, calling it the “basic breath of life.</a:t>
            </a:r>
          </a:p>
          <a:p>
            <a:pPr>
              <a:lnSpc>
                <a:spcPct val="200000"/>
              </a:lnSpc>
            </a:pPr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692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GB" dirty="0" smtClean="0"/>
              <a:t>Key Concepts: Openness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Openness is a feature of energy fields. Energy fields are open and extend into infinity. </a:t>
            </a:r>
          </a:p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Energy fields have no boundaries, they are not open a little bit, not sometimes open, rather, they are open completely and continuously. </a:t>
            </a:r>
          </a:p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Openness is a key postulate since the openness of environmental and human fields unifies them as a single essential unity. </a:t>
            </a:r>
          </a:p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Openness also implies that human and environmental fields do not “interact” or “exchange energy, because it would mean they are separate. </a:t>
            </a:r>
          </a:p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In a unitary universe, as a result of openness, energy fields are integral with each other. </a:t>
            </a:r>
          </a:p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Everything is connected and inseparable with everything else- and boundaries seeming to reflect separateness are an illusion.</a:t>
            </a:r>
          </a:p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Openness allows for integrity - a mutual process, where human and environmental field co-evolve together.</a:t>
            </a:r>
          </a:p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There is no boundary or barrier that has the ability to stop the flow of energy between environment and human leading to continuous movement or matter of energy</a:t>
            </a:r>
          </a:p>
          <a:p>
            <a:pPr>
              <a:lnSpc>
                <a:spcPct val="200000"/>
              </a:lnSpc>
            </a:pPr>
            <a:endParaRPr lang="en-GB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595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6347048" cy="563662"/>
          </a:xfrm>
        </p:spPr>
        <p:txBody>
          <a:bodyPr>
            <a:noAutofit/>
          </a:bodyPr>
          <a:lstStyle/>
          <a:p>
            <a:r>
              <a:rPr lang="en-GB" sz="3600" dirty="0" smtClean="0"/>
              <a:t>Key Concepts: Pattern</a:t>
            </a:r>
            <a:endParaRPr lang="en-GB" sz="3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575050" y="1124744"/>
            <a:ext cx="5111750" cy="500141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Is the distinguishing feature of the energy </a:t>
            </a: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field.</a:t>
            </a:r>
          </a:p>
          <a:p>
            <a:pPr>
              <a:lnSpc>
                <a:spcPct val="200000"/>
              </a:lnSpc>
            </a:pPr>
            <a:r>
              <a:rPr lang="en-GB" sz="1400" dirty="0" smtClean="0">
                <a:latin typeface="Times New Roman" pitchFamily="18" charset="0"/>
                <a:cs typeface="Times New Roman" pitchFamily="18" charset="0"/>
              </a:rPr>
              <a:t>Like 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energy fields, Rogers states that pattern is an abstraction and is “not directly observable.” What people do perceive are “manifestations of field patterning.” </a:t>
            </a:r>
          </a:p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Pattern was defined by Rogers (1992) as </a:t>
            </a:r>
            <a:r>
              <a:rPr lang="en-GB" sz="1400" i="1" dirty="0">
                <a:latin typeface="Times New Roman" pitchFamily="18" charset="0"/>
                <a:cs typeface="Times New Roman" pitchFamily="18" charset="0"/>
              </a:rPr>
              <a:t>the distinguishing characteristic of an energy field perceived as a single wave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Everything experienced and perceived is a manifestation of patterning. </a:t>
            </a:r>
          </a:p>
        </p:txBody>
      </p:sp>
      <p:pic>
        <p:nvPicPr>
          <p:cNvPr id="8" name="Picture 7" descr="C:\Users\Electine\Desktop\martha-rogers-the-science-of-unitary-human-beings-1-63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4"/>
            <a:ext cx="3312368" cy="42484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713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6347048" cy="563662"/>
          </a:xfrm>
        </p:spPr>
        <p:txBody>
          <a:bodyPr>
            <a:noAutofit/>
          </a:bodyPr>
          <a:lstStyle/>
          <a:p>
            <a:r>
              <a:rPr lang="en-GB" sz="3600" b="0" dirty="0" smtClean="0"/>
              <a:t>Key Concepts: Pattern</a:t>
            </a:r>
            <a:endParaRPr lang="en-GB" sz="3600" b="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3575050" y="1124744"/>
            <a:ext cx="5111750" cy="500141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sz="1400" i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GB" sz="1400" i="1" dirty="0">
                <a:latin typeface="Times New Roman" pitchFamily="18" charset="0"/>
                <a:cs typeface="Times New Roman" pitchFamily="18" charset="0"/>
              </a:rPr>
              <a:t>Since energy is continuously dynamic, and pattern is a manifestation of the energy field, then pattern is dynamic and continuously changing”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 (Baumann et al, 2014).</a:t>
            </a:r>
          </a:p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The term “patterning” reflects the dynamic changing nature of pattern. Pattern is a “distinguishing characteristic” because we perceive differences in pattern. For example, the only difference between individuals is how their energy is organized. </a:t>
            </a:r>
          </a:p>
          <a:p>
            <a:pPr>
              <a:lnSpc>
                <a:spcPct val="200000"/>
              </a:lnSpc>
            </a:pP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Everything: light. </a:t>
            </a:r>
            <a:r>
              <a:rPr lang="en-GB" sz="1400" dirty="0" err="1">
                <a:latin typeface="Times New Roman" pitchFamily="18" charset="0"/>
                <a:cs typeface="Times New Roman" pitchFamily="18" charset="0"/>
              </a:rPr>
              <a:t>color</a:t>
            </a:r>
            <a:r>
              <a:rPr lang="en-GB" sz="1400" dirty="0">
                <a:latin typeface="Times New Roman" pitchFamily="18" charset="0"/>
                <a:cs typeface="Times New Roman" pitchFamily="18" charset="0"/>
              </a:rPr>
              <a:t>, sound, emotions, objects, including thoughts are forms of energy. </a:t>
            </a:r>
            <a:r>
              <a:rPr lang="en-GB" sz="1400" i="1" dirty="0">
                <a:latin typeface="Times New Roman" pitchFamily="18" charset="0"/>
                <a:cs typeface="Times New Roman" pitchFamily="18" charset="0"/>
              </a:rPr>
              <a:t>What distinguishes one from the other is how its energy is organized. Differences in the organization of energy lead to differences in its pattern.</a:t>
            </a:r>
            <a:endParaRPr lang="en-GB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endParaRPr lang="en-GB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Electine\Desktop\inde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3456384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13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Key Concepts: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Pandimensionality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It is an infinite domain without boundary</a:t>
            </a:r>
          </a:p>
          <a:p>
            <a:pPr>
              <a:lnSpc>
                <a:spcPct val="20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Pandimensionality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is a “nonlinear domain without spatial or temporal attributes” (Rogers, 1990). </a:t>
            </a:r>
          </a:p>
          <a:p>
            <a:pPr>
              <a:lnSpc>
                <a:spcPct val="20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The idea of a nonlinear domain provides a framework for understanding paranormal phenomena. </a:t>
            </a:r>
          </a:p>
          <a:p>
            <a:pPr>
              <a:lnSpc>
                <a:spcPct val="20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A nonlinear domain unconstrained by space and time provides an explanation of seemingly inexplicable events and processes (Phillips, 2015).</a:t>
            </a:r>
          </a:p>
          <a:p>
            <a:pPr>
              <a:lnSpc>
                <a:spcPct val="20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Experiences of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pandimensionality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 can be accelerated. </a:t>
            </a:r>
          </a:p>
          <a:p>
            <a:pPr>
              <a:lnSpc>
                <a:spcPct val="20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Murphy (1992) describes in detail evidence of research supporting his claims of how humans are evolving toward higher abilities for what he calls “extraordinary functioning”</a:t>
            </a:r>
          </a:p>
          <a:p>
            <a:pPr>
              <a:lnSpc>
                <a:spcPct val="200000"/>
              </a:lnSpc>
            </a:pPr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789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653536" cy="1080120"/>
          </a:xfrm>
        </p:spPr>
        <p:txBody>
          <a:bodyPr>
            <a:normAutofit fontScale="90000"/>
          </a:bodyPr>
          <a:lstStyle/>
          <a:p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Assumptions 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in Rogers</a:t>
            </a:r>
            <a:r>
              <a:rPr lang="en-GB" sz="3600" dirty="0" smtClean="0">
                <a:latin typeface="Times New Roman" pitchFamily="18" charset="0"/>
                <a:cs typeface="Times New Roman" pitchFamily="18" charset="0"/>
              </a:rPr>
              <a:t>' </a:t>
            </a:r>
            <a:r>
              <a:rPr lang="en-GB" sz="3600" dirty="0">
                <a:latin typeface="Times New Roman" pitchFamily="18" charset="0"/>
                <a:cs typeface="Times New Roman" pitchFamily="18" charset="0"/>
              </a:rPr>
              <a:t>science of unitary human beings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Human being cannot be viewed as subpart but as a whole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Human life process is irreparable but one way: from birth to death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Human beings have the ability to think, feel, imagine, and use language for expression.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Health and illness are continuous expression of life process</a:t>
            </a:r>
          </a:p>
          <a:p>
            <a:pPr>
              <a:lnSpc>
                <a:spcPct val="200000"/>
              </a:lnSpc>
            </a:pPr>
            <a:r>
              <a:rPr lang="en-GB" sz="2000" dirty="0">
                <a:latin typeface="Times New Roman" pitchFamily="18" charset="0"/>
                <a:cs typeface="Times New Roman" pitchFamily="18" charset="0"/>
              </a:rPr>
              <a:t>Energy flows freely between individual and environment</a:t>
            </a:r>
          </a:p>
        </p:txBody>
      </p:sp>
    </p:spTree>
    <p:extLst>
      <p:ext uri="{BB962C8B-B14F-4D97-AF65-F5344CB8AC3E}">
        <p14:creationId xmlns:p14="http://schemas.microsoft.com/office/powerpoint/2010/main" val="41108672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499176" cy="779686"/>
          </a:xfrm>
        </p:spPr>
        <p:txBody>
          <a:bodyPr>
            <a:noAutofit/>
          </a:bodyPr>
          <a:lstStyle/>
          <a:p>
            <a:r>
              <a:rPr lang="en-GB" sz="3200" dirty="0">
                <a:latin typeface="Times New Roman" pitchFamily="18" charset="0"/>
                <a:cs typeface="Times New Roman" pitchFamily="18" charset="0"/>
              </a:rPr>
              <a:t>Basic Implications in Nursing</a:t>
            </a:r>
            <a:br>
              <a:rPr lang="en-GB" sz="3200" dirty="0">
                <a:latin typeface="Times New Roman" pitchFamily="18" charset="0"/>
                <a:cs typeface="Times New Roman" pitchFamily="18" charset="0"/>
              </a:rPr>
            </a:br>
            <a:endParaRPr lang="en-GB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75050" y="908720"/>
            <a:ext cx="5111750" cy="5217443"/>
          </a:xfrm>
        </p:spPr>
        <p:txBody>
          <a:bodyPr>
            <a:noAutofit/>
          </a:bodyPr>
          <a:lstStyle/>
          <a:p>
            <a:pPr>
              <a:lnSpc>
                <a:spcPct val="220000"/>
              </a:lnSpc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Rogers’ abstract system leads to new ways to practice nursing.</a:t>
            </a:r>
          </a:p>
          <a:p>
            <a:pPr>
              <a:lnSpc>
                <a:spcPct val="220000"/>
              </a:lnSpc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Nursing is both science and art: 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Rogers (1992) defined nursing as a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“humanistic science dedicated to compassionate concern for maintaining and promoting health, preventing illness, and caring for and rehabilitating the sick and disabled”</a:t>
            </a:r>
            <a:endParaRPr lang="en-GB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Constantly maintains the energy field that is conducive for patient</a:t>
            </a:r>
          </a:p>
          <a:p>
            <a:pPr>
              <a:lnSpc>
                <a:spcPct val="220000"/>
              </a:lnSpc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Nursing action directs the interaction of person and environment to maximize health potential</a:t>
            </a:r>
          </a:p>
          <a:p>
            <a:pPr>
              <a:lnSpc>
                <a:spcPct val="220000"/>
              </a:lnSpc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Some practice implications based on the postulates include:</a:t>
            </a:r>
          </a:p>
          <a:p>
            <a:pPr marL="514350" lvl="0" indent="-514350">
              <a:lnSpc>
                <a:spcPct val="220000"/>
              </a:lnSpc>
              <a:buFont typeface="+mj-lt"/>
              <a:buAutoNum type="alphaLcParenR"/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Human beings (patients/nurse) are more than their physical bodies.</a:t>
            </a:r>
          </a:p>
          <a:p>
            <a:pPr marL="514350" lvl="0" indent="-514350">
              <a:lnSpc>
                <a:spcPct val="220000"/>
              </a:lnSpc>
              <a:buFont typeface="+mj-lt"/>
              <a:buAutoNum type="alphaLcParenR"/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There is no separation between patients and their environment.</a:t>
            </a:r>
          </a:p>
          <a:p>
            <a:pPr marL="514350" lvl="0" indent="-514350">
              <a:lnSpc>
                <a:spcPct val="220000"/>
              </a:lnSpc>
              <a:buFont typeface="+mj-lt"/>
              <a:buAutoNum type="alphaLcParenR"/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How we impact the environment, we impact ourselves</a:t>
            </a: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GB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Electine\Desktop\nursing-theory-martha-rogers-the-science-of-unitary-human-beings-30-6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3384376" cy="349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5072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283152" cy="779686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Basic Implications in </a:t>
            </a:r>
            <a:r>
              <a:rPr lang="en-GB" sz="3200" dirty="0" smtClean="0"/>
              <a:t>Nursing: </a:t>
            </a:r>
            <a:r>
              <a:rPr lang="en-GB" sz="3200" dirty="0" err="1" smtClean="0"/>
              <a:t>Cont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75050" y="908720"/>
            <a:ext cx="5111750" cy="5217443"/>
          </a:xfrm>
        </p:spPr>
        <p:txBody>
          <a:bodyPr>
            <a:normAutofit fontScale="70000" lnSpcReduction="20000"/>
          </a:bodyPr>
          <a:lstStyle/>
          <a:p>
            <a:pPr marL="514350" lvl="0" indent="-514350">
              <a:lnSpc>
                <a:spcPct val="220000"/>
              </a:lnSpc>
              <a:buFont typeface="+mj-lt"/>
              <a:buAutoNum type="alphaLcParenR"/>
            </a:pPr>
            <a:r>
              <a:rPr lang="en-GB" sz="1800" dirty="0" smtClean="0">
                <a:latin typeface="Times New Roman" pitchFamily="18" charset="0"/>
                <a:cs typeface="Times New Roman" pitchFamily="18" charset="0"/>
              </a:rPr>
              <a:t>Nurses </a:t>
            </a: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and patients are inseparable to each other.</a:t>
            </a:r>
          </a:p>
          <a:p>
            <a:pPr marL="514350" lvl="0" indent="-514350">
              <a:lnSpc>
                <a:spcPct val="220000"/>
              </a:lnSpc>
              <a:buFont typeface="+mj-lt"/>
              <a:buAutoNum type="alphaLcParenR"/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Everything a nurse perceives and experiences is a manifestation of human-environmental field pattern.</a:t>
            </a:r>
          </a:p>
          <a:p>
            <a:pPr marL="514350" lvl="0" indent="-514350">
              <a:lnSpc>
                <a:spcPct val="220000"/>
              </a:lnSpc>
              <a:buFont typeface="+mj-lt"/>
              <a:buAutoNum type="alphaLcParenR"/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The experience of time is relative.</a:t>
            </a:r>
          </a:p>
          <a:p>
            <a:pPr marL="514350" lvl="0" indent="-514350">
              <a:lnSpc>
                <a:spcPct val="220000"/>
              </a:lnSpc>
              <a:buFont typeface="+mj-lt"/>
              <a:buAutoNum type="alphaLcParenR"/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Causality and time are human abstractions.</a:t>
            </a:r>
          </a:p>
          <a:p>
            <a:pPr marL="514350" lvl="0" indent="-514350">
              <a:lnSpc>
                <a:spcPct val="220000"/>
              </a:lnSpc>
              <a:buFont typeface="+mj-lt"/>
              <a:buAutoNum type="alphaLcParenR"/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Nonlocal and nonlinear reality gives an explanation of “paranormal” events that sometimes patients and nurses.</a:t>
            </a:r>
          </a:p>
          <a:p>
            <a:pPr marL="514350" lvl="0" indent="-514350">
              <a:lnSpc>
                <a:spcPct val="220000"/>
              </a:lnSpc>
              <a:buFont typeface="+mj-lt"/>
              <a:buAutoNum type="alphaLcParenR"/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The language and processes of diagnosis, interventions, and outcomes are not consistent with a unitary world view.</a:t>
            </a:r>
          </a:p>
          <a:p>
            <a:pPr marL="514350" lvl="0" indent="-514350">
              <a:lnSpc>
                <a:spcPct val="220000"/>
              </a:lnSpc>
              <a:buFont typeface="+mj-lt"/>
              <a:buAutoNum type="alphaLcParenR"/>
            </a:pPr>
            <a:r>
              <a:rPr lang="en-GB" sz="1800" dirty="0">
                <a:latin typeface="Times New Roman" pitchFamily="18" charset="0"/>
                <a:cs typeface="Times New Roman" pitchFamily="18" charset="0"/>
              </a:rPr>
              <a:t>Patients and nurses co-evolve together in mutual process toward patterns of increasing diversity, innovativeness, and creativity. </a:t>
            </a:r>
            <a:r>
              <a:rPr lang="en-GB" sz="1800" dirty="0" err="1">
                <a:latin typeface="Times New Roman" pitchFamily="18" charset="0"/>
                <a:cs typeface="Times New Roman" pitchFamily="18" charset="0"/>
              </a:rPr>
              <a:t>etc</a:t>
            </a:r>
            <a:endParaRPr lang="en-GB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endParaRPr lang="en-GB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Electine\Desktop\index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505" y="1340768"/>
            <a:ext cx="3729385" cy="508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507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980728"/>
            <a:ext cx="7787208" cy="5877272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220000"/>
              </a:lnSpc>
            </a:pP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In creating the </a:t>
            </a:r>
            <a:r>
              <a:rPr lang="en-US" sz="3500" i="1" dirty="0">
                <a:latin typeface="Times New Roman" pitchFamily="18" charset="0"/>
                <a:cs typeface="Times New Roman" pitchFamily="18" charset="0"/>
              </a:rPr>
              <a:t>Unitary Science Theory</a:t>
            </a: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 Rogers united theories from contemporary science, philosophy and art.</a:t>
            </a:r>
            <a:endParaRPr lang="en-GB" sz="35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r>
              <a:rPr lang="en-GB" sz="3500" dirty="0">
                <a:latin typeface="Times New Roman" pitchFamily="18" charset="0"/>
                <a:cs typeface="Times New Roman" pitchFamily="18" charset="0"/>
              </a:rPr>
              <a:t>The meaning of the term unitary is irreducible and without parts. Human beings are irreducible wholes who are more and different from the sum of parts.</a:t>
            </a:r>
          </a:p>
          <a:p>
            <a:pPr>
              <a:lnSpc>
                <a:spcPct val="220000"/>
              </a:lnSpc>
            </a:pPr>
            <a:r>
              <a:rPr lang="en-GB" sz="3500" dirty="0">
                <a:latin typeface="Times New Roman" pitchFamily="18" charset="0"/>
                <a:cs typeface="Times New Roman" pitchFamily="18" charset="0"/>
              </a:rPr>
              <a:t>In the aspect of </a:t>
            </a:r>
            <a:r>
              <a:rPr lang="en-GB" sz="3500" dirty="0" err="1">
                <a:latin typeface="Times New Roman" pitchFamily="18" charset="0"/>
                <a:cs typeface="Times New Roman" pitchFamily="18" charset="0"/>
              </a:rPr>
              <a:t>integrality</a:t>
            </a:r>
            <a:r>
              <a:rPr lang="en-GB" sz="3500" dirty="0">
                <a:latin typeface="Times New Roman" pitchFamily="18" charset="0"/>
                <a:cs typeface="Times New Roman" pitchFamily="18" charset="0"/>
              </a:rPr>
              <a:t> nurses can promote the interaction of client and environment energy field. In the aspect of </a:t>
            </a:r>
            <a:r>
              <a:rPr lang="en-GB" sz="3500" dirty="0" err="1">
                <a:latin typeface="Times New Roman" pitchFamily="18" charset="0"/>
                <a:cs typeface="Times New Roman" pitchFamily="18" charset="0"/>
              </a:rPr>
              <a:t>helicy</a:t>
            </a:r>
            <a:r>
              <a:rPr lang="en-GB" sz="3500" dirty="0">
                <a:latin typeface="Times New Roman" pitchFamily="18" charset="0"/>
                <a:cs typeface="Times New Roman" pitchFamily="18" charset="0"/>
              </a:rPr>
              <a:t>, nurses are able to reduce the complexity of the </a:t>
            </a:r>
            <a:r>
              <a:rPr lang="en-GB" sz="3500" dirty="0" err="1">
                <a:latin typeface="Times New Roman" pitchFamily="18" charset="0"/>
                <a:cs typeface="Times New Roman" pitchFamily="18" charset="0"/>
              </a:rPr>
              <a:t>behavioral</a:t>
            </a:r>
            <a:r>
              <a:rPr lang="en-GB" sz="3500" dirty="0">
                <a:latin typeface="Times New Roman" pitchFamily="18" charset="0"/>
                <a:cs typeface="Times New Roman" pitchFamily="18" charset="0"/>
              </a:rPr>
              <a:t> deviation. In the aspect of </a:t>
            </a:r>
            <a:r>
              <a:rPr lang="en-GB" sz="3500" dirty="0" err="1">
                <a:latin typeface="Times New Roman" pitchFamily="18" charset="0"/>
                <a:cs typeface="Times New Roman" pitchFamily="18" charset="0"/>
              </a:rPr>
              <a:t>resonancy</a:t>
            </a:r>
            <a:r>
              <a:rPr lang="en-GB" sz="3500" dirty="0">
                <a:latin typeface="Times New Roman" pitchFamily="18" charset="0"/>
                <a:cs typeface="Times New Roman" pitchFamily="18" charset="0"/>
              </a:rPr>
              <a:t>, nurses able to slow down the evolution of acceleration of energy field between client and environment (</a:t>
            </a:r>
            <a:r>
              <a:rPr lang="en-GB" sz="3500" dirty="0" err="1">
                <a:latin typeface="Times New Roman" pitchFamily="18" charset="0"/>
                <a:cs typeface="Times New Roman" pitchFamily="18" charset="0"/>
              </a:rPr>
              <a:t>Sheu</a:t>
            </a:r>
            <a:r>
              <a:rPr lang="en-GB" sz="3500" dirty="0">
                <a:latin typeface="Times New Roman" pitchFamily="18" charset="0"/>
                <a:cs typeface="Times New Roman" pitchFamily="18" charset="0"/>
              </a:rPr>
              <a:t> et al, 1997).</a:t>
            </a:r>
          </a:p>
          <a:p>
            <a:pPr>
              <a:lnSpc>
                <a:spcPct val="220000"/>
              </a:lnSpc>
            </a:pPr>
            <a:r>
              <a:rPr lang="en-US" sz="3500" dirty="0">
                <a:latin typeface="Times New Roman" pitchFamily="18" charset="0"/>
                <a:cs typeface="Times New Roman" pitchFamily="18" charset="0"/>
              </a:rPr>
              <a:t>Rogers believed that nursing is a learned profession and requires nursing to be educated in institutions of higher learning.  Some say that Rogers was one of the first nurses to view nursing as a learned profession.  Rogers believed that nursing is both a science and an art –and must have spent time and energy educating the public and fellow nurses that nursing uses a unique body of knowledge (Phillips, 1997).</a:t>
            </a:r>
            <a:endParaRPr lang="en-GB" sz="35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20000"/>
              </a:lnSpc>
            </a:pP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220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References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836712"/>
            <a:ext cx="7581528" cy="4525963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Baumann, S., Wright, S., &amp;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Corinee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S. (2014). A Science of Unitary Human Beings Perspective of Global Health Nursing. Nursing Science Quarterly, Vol. 27(4) 324 –328. Retrieved from: https://www.researchgate.net/publication/266086499_A_Science_of_Unitary_Human_Beings_Perspective_of_Global_Health_Nursing</a:t>
            </a:r>
          </a:p>
          <a:p>
            <a:pPr>
              <a:lnSpc>
                <a:spcPct val="20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Butcher, H. K. (1999).  Visions: The Journal of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Rogerian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Nursing Science, 7, 49-54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  The artistry of </a:t>
            </a:r>
            <a:r>
              <a:rPr lang="en-US" sz="1600" i="1" dirty="0" err="1">
                <a:latin typeface="Times New Roman" pitchFamily="18" charset="0"/>
                <a:cs typeface="Times New Roman" pitchFamily="18" charset="0"/>
              </a:rPr>
              <a:t>Rogerian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 practice.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Madrid, M. (1996). Hospital nursing conducted according to Rogers' theory. The participating process of human field patterning in a clinical environment. Retrieved from: https://</a:t>
            </a: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www.ncbi.nlm.nih.gov/pubmed/9006250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9744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References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908720"/>
            <a:ext cx="7581528" cy="4525963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Malinski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2006. 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Rogerian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Science-Based Nursing Theories.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Nursing Science Journal, volume19, 7-12.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10.1177/0894318405284116 </a:t>
            </a:r>
            <a:endParaRPr lang="en-GB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Martha Rogers - Nursing Theorist. Retrieved from: http://nursing-theory.org/nursing-theorists/Martha-E-Rogers.php</a:t>
            </a:r>
          </a:p>
          <a:p>
            <a:pPr>
              <a:lnSpc>
                <a:spcPct val="200000"/>
              </a:lnSpc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Phillips, J. (1997).  Martha E. Rogers: An Icon of Nursing. 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Nursing Science Quarterly, 10(1), 39-41.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doi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10.1177/089431849701000112</a:t>
            </a:r>
            <a:endParaRPr lang="en-GB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r>
              <a:rPr lang="en-GB" sz="1600" dirty="0" smtClean="0">
                <a:latin typeface="Times New Roman" pitchFamily="18" charset="0"/>
                <a:cs typeface="Times New Roman" pitchFamily="18" charset="0"/>
              </a:rPr>
              <a:t>Phillips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J. (2015). Rogers’ Science of Unitary Human Beings. Beyond the Frontier of Science. Nursing Science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Qarterly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. https://doi.org/10.1177/0894318415615112 </a:t>
            </a:r>
          </a:p>
        </p:txBody>
      </p:sp>
    </p:spTree>
    <p:extLst>
      <p:ext uri="{BB962C8B-B14F-4D97-AF65-F5344CB8AC3E}">
        <p14:creationId xmlns:p14="http://schemas.microsoft.com/office/powerpoint/2010/main" val="2248974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References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908720"/>
            <a:ext cx="7581528" cy="4525963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Rogers, M. E. (1990). Nursing: Science of Unitary, Irreducible, Human Being: Update 1990. In E.A.M. Barrett (Ed.). Visions of Rogers’s science-based nursing. (pp. 5-11). NY: NLN</a:t>
            </a:r>
          </a:p>
          <a:p>
            <a:pPr>
              <a:lnSpc>
                <a:spcPct val="200000"/>
              </a:lnSpc>
            </a:pP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Rogers, M. E. (1992). Nursing Science and the Space Age. Nursing Science Quarterly, 5, 27-34</a:t>
            </a:r>
          </a:p>
          <a:p>
            <a:pPr>
              <a:lnSpc>
                <a:spcPct val="200000"/>
              </a:lnSpc>
            </a:pP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Sheu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S., </a:t>
            </a:r>
            <a:r>
              <a:rPr lang="en-GB" sz="1600" dirty="0" err="1">
                <a:latin typeface="Times New Roman" pitchFamily="18" charset="0"/>
                <a:cs typeface="Times New Roman" pitchFamily="18" charset="0"/>
              </a:rPr>
              <a:t>Shiau</a:t>
            </a:r>
            <a:r>
              <a:rPr lang="en-GB" sz="1600" dirty="0">
                <a:latin typeface="Times New Roman" pitchFamily="18" charset="0"/>
                <a:cs typeface="Times New Roman" pitchFamily="18" charset="0"/>
              </a:rPr>
              <a:t>, J., &amp; Hung, C. (1997). The application of Roger's science of unitary human beings for an adolescent with mental illness. Retrieved from: https://www.ncbi.nlm.nih.gov/pubmed/9355400 </a:t>
            </a:r>
          </a:p>
          <a:p>
            <a:pPr>
              <a:lnSpc>
                <a:spcPct val="200000"/>
              </a:lnSpc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Society of </a:t>
            </a:r>
            <a:r>
              <a:rPr lang="en-US" sz="1600" dirty="0" err="1">
                <a:latin typeface="Times New Roman" pitchFamily="18" charset="0"/>
                <a:cs typeface="Times New Roman" pitchFamily="18" charset="0"/>
              </a:rPr>
              <a:t>Rogerian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Scholars. (2008). 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Theory:  An overview of the science of unitary human beings. 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Retrieved from: http://www.societyofrogerianscholars.org/theory.html</a:t>
            </a:r>
            <a:endParaRPr lang="en-GB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200000"/>
              </a:lnSpc>
            </a:pPr>
            <a:endParaRPr lang="en-GB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9744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56</TotalTime>
  <Words>1143</Words>
  <Application>Microsoft Office PowerPoint</Application>
  <PresentationFormat>On-screen Show (4:3)</PresentationFormat>
  <Paragraphs>92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Solstice</vt:lpstr>
      <vt:lpstr>Martha E. Rogers: Rogers's Science of Unitary Human Beings </vt:lpstr>
      <vt:lpstr>Introduction</vt:lpstr>
      <vt:lpstr>Key Concepts</vt:lpstr>
      <vt:lpstr>Key Concepts: Energy Fields </vt:lpstr>
      <vt:lpstr>Key Concepts: Energy Fields </vt:lpstr>
      <vt:lpstr>Key Concepts: Openness</vt:lpstr>
      <vt:lpstr>Key Concepts: Pattern</vt:lpstr>
      <vt:lpstr>Key Concepts: Pattern</vt:lpstr>
      <vt:lpstr>Key Concepts: Pandimensionality</vt:lpstr>
      <vt:lpstr> Assumptions in Rogers' science of unitary human beings </vt:lpstr>
      <vt:lpstr>Basic Implications in Nursing </vt:lpstr>
      <vt:lpstr>Basic Implications in Nursing: Cont </vt:lpstr>
      <vt:lpstr>Conclusion</vt:lpstr>
      <vt:lpstr>References </vt:lpstr>
      <vt:lpstr>References </vt:lpstr>
      <vt:lpstr>References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Martha E. Rogers: Rogers's Science of Unitary Human Beings</dc:title>
  <dc:creator>User</dc:creator>
  <cp:lastModifiedBy>User</cp:lastModifiedBy>
  <cp:revision>8</cp:revision>
  <dcterms:created xsi:type="dcterms:W3CDTF">2018-11-17T19:22:04Z</dcterms:created>
  <dcterms:modified xsi:type="dcterms:W3CDTF">2018-11-17T20:18:12Z</dcterms:modified>
</cp:coreProperties>
</file>